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61" r:id="rId5"/>
    <p:sldId id="262" r:id="rId6"/>
    <p:sldId id="258" r:id="rId7"/>
    <p:sldId id="263" r:id="rId8"/>
    <p:sldId id="259" r:id="rId9"/>
    <p:sldId id="269" r:id="rId10"/>
    <p:sldId id="272" r:id="rId11"/>
    <p:sldId id="273" r:id="rId12"/>
    <p:sldId id="279" r:id="rId13"/>
    <p:sldId id="274" r:id="rId14"/>
    <p:sldId id="280" r:id="rId15"/>
    <p:sldId id="283" r:id="rId16"/>
    <p:sldId id="281" r:id="rId17"/>
    <p:sldId id="282" r:id="rId18"/>
    <p:sldId id="270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6433" autoAdjust="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2C88D-329E-4986-95E5-BC04A890CB58}" type="datetimeFigureOut">
              <a:rPr lang="sv-SE" smtClean="0"/>
              <a:t>2022-01-04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EEE50-C068-4CFE-88D2-7E8E5C4564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247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EEE50-C068-4CFE-88D2-7E8E5C4564B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7544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EEE50-C068-4CFE-88D2-7E8E5C4564B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9583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8D16A-BC28-411F-ABF7-554E9A57354E}" type="slidenum">
              <a:rPr lang="sv-SE" smtClean="0">
                <a:solidFill>
                  <a:prstClr val="black"/>
                </a:solidFill>
              </a:rPr>
              <a:pPr/>
              <a:t>11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24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8D16A-BC28-411F-ABF7-554E9A57354E}" type="slidenum">
              <a:rPr lang="sv-SE" smtClean="0">
                <a:solidFill>
                  <a:prstClr val="black"/>
                </a:solidFill>
              </a:rPr>
              <a:pPr/>
              <a:t>12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45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EEE50-C068-4CFE-88D2-7E8E5C4564BC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5661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EEE50-C068-4CFE-88D2-7E8E5C4564BC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520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uppdaterad version av handlingsplanen kommer att utarbetas tillsammans med kommunerna med inlämning i mars 2022. </a:t>
            </a:r>
          </a:p>
          <a:p>
            <a:r>
              <a:rPr lang="sv-S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EEE50-C068-4CFE-88D2-7E8E5C4564BC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4422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8335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baseline="0" smtClean="0"/>
              <a:t>OBS detta är en kort film med ljud.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smtClean="0"/>
          </a:p>
          <a:p>
            <a:r>
              <a:rPr lang="sv-SE" b="1" baseline="0" smtClean="0"/>
              <a:t>Presentation i fysisk lokal:</a:t>
            </a:r>
          </a:p>
          <a:p>
            <a:r>
              <a:rPr lang="sv-SE" baseline="0" smtClean="0"/>
              <a:t>Kolla om ljudet är ok -  anslut högtalare vid behov</a:t>
            </a:r>
          </a:p>
          <a:p>
            <a:endParaRPr lang="sv-SE" smtClean="0"/>
          </a:p>
          <a:p>
            <a:r>
              <a:rPr lang="sv-SE" b="1" baseline="0" smtClean="0"/>
              <a:t>Presentation via Teams:</a:t>
            </a:r>
          </a:p>
          <a:p>
            <a:r>
              <a:rPr lang="sv-SE" b="1" baseline="0" smtClean="0"/>
              <a:t>Innan du börjar presentera via Teams:</a:t>
            </a:r>
          </a:p>
          <a:p>
            <a:r>
              <a:rPr lang="sv-SE" b="0" baseline="0" smtClean="0"/>
              <a:t>Tryck på rutan med pilen för att dela innehållet.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smtClean="0"/>
              <a:t>Klicka på ”inkludera datorljud” uppe till höger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smtClean="0"/>
              <a:t>För att presentera välj ”dela skärm (det är för att filmerna ska kunna visas med både ljud och bild).</a:t>
            </a:r>
          </a:p>
          <a:p>
            <a:endParaRPr lang="sv-SE" b="1" baseline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mtClean="0"/>
              <a:t>Tryck på pilen  för att</a:t>
            </a:r>
            <a:r>
              <a:rPr lang="sv-SE" baseline="0" smtClean="0"/>
              <a:t> starta filmen. Du kommer skickas vidare till en extern webb.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8D16A-BC28-411F-ABF7-554E9A57354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5320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911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EEE50-C068-4CFE-88D2-7E8E5C4564BC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4462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EEE50-C068-4CFE-88D2-7E8E5C4564B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4412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EEE50-C068-4CFE-88D2-7E8E5C4564B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8664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520DB-D3C5-4F7E-949D-D0F2B15069B2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4355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9398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EEE50-C068-4CFE-88D2-7E8E5C4564B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3910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/>
              <a:t>2022-01-04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09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/>
              <a:t>2022-01-04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999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/>
              <a:t>2022-01-04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0175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2123630" y="512494"/>
            <a:ext cx="7970793" cy="1112021"/>
          </a:xfrm>
          <a:prstGeom prst="rect">
            <a:avLst/>
          </a:prstGeom>
        </p:spPr>
        <p:txBody>
          <a:bodyPr anchor="b" anchorCtr="0"/>
          <a:lstStyle>
            <a:lvl1pPr>
              <a:defRPr sz="32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2123629" y="1753272"/>
            <a:ext cx="7970795" cy="4065445"/>
          </a:xfrm>
          <a:prstGeom prst="rect">
            <a:avLst/>
          </a:prstGeom>
        </p:spPr>
        <p:txBody>
          <a:bodyPr/>
          <a:lstStyle>
            <a:lvl1pPr marL="380990" indent="-380990">
              <a:lnSpc>
                <a:spcPct val="11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133">
                <a:latin typeface="+mn-lt"/>
              </a:defRPr>
            </a:lvl1pPr>
            <a:lvl2pPr marL="1096406" indent="-380990">
              <a:buFont typeface="Arial" panose="020B0604020202020204" pitchFamily="34" charset="0"/>
              <a:buChar char="•"/>
              <a:defRPr sz="21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60675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/>
              <a:t>2022-01-04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8130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/>
              <a:t>2022-01-04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994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/>
              <a:t>2022-01-04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886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/>
              <a:t>2022-01-04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991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/>
              <a:t>2022-01-04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730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/>
              <a:t>2022-01-04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380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/>
              <a:t>2022-01-04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632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B929-1F4A-48C3-A6E9-98B82C20EFAD}" type="datetimeFigureOut">
              <a:rPr lang="sv-SE" smtClean="0"/>
              <a:t>2022-01-04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FE650-1F31-4C5A-8020-C830D0E12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729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5B929-1F4A-48C3-A6E9-98B82C20EFAD}" type="datetimeFigureOut">
              <a:rPr lang="sv-SE" smtClean="0"/>
              <a:t>2022-01-04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FE650-1F31-4C5A-8020-C830D0E12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435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birgitta.salomonsson@norrbotten.se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anneli.granberg@norrbotten.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sidan.nll.se/Ledning--styrning/nara-vard-min-halsa-och-valbefinnande--/" TargetMode="External"/><Relationship Id="rId5" Type="http://schemas.openxmlformats.org/officeDocument/2006/relationships/hyperlink" Target="https://www.nllplus.se/Samverkan-utveckling-och-innovation/Nara-vard-och-omsorg-i-norrbotten/" TargetMode="External"/><Relationship Id="rId4" Type="http://schemas.openxmlformats.org/officeDocument/2006/relationships/image" Target="../media/image2.jpeg"/><Relationship Id="rId9" Type="http://schemas.openxmlformats.org/officeDocument/2006/relationships/hyperlink" Target="mailto:asa.heikkila@kfbd.s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961888" y="1570762"/>
            <a:ext cx="5976730" cy="1455876"/>
          </a:xfrm>
        </p:spPr>
        <p:txBody>
          <a:bodyPr>
            <a:normAutofit/>
          </a:bodyPr>
          <a:lstStyle/>
          <a:p>
            <a:pPr algn="ctr"/>
            <a:r>
              <a:rPr lang="sv-SE" sz="5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Nära vård</a:t>
            </a:r>
            <a:r>
              <a:rPr lang="sv-SE" sz="3733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3733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3733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Bildobjekt 3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136" y="6237792"/>
            <a:ext cx="1105728" cy="44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994" y="6325424"/>
            <a:ext cx="1080399" cy="27010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66928"/>
            <a:ext cx="5303520" cy="5649596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6895625" y="2549584"/>
            <a:ext cx="41092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800" dirty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Tillsammans utvecklar </a:t>
            </a:r>
            <a:br>
              <a:rPr lang="sv-SE" sz="2800" dirty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v-SE" sz="2800" dirty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vi hälsa, </a:t>
            </a:r>
            <a:r>
              <a:rPr lang="sv-SE" sz="2800" dirty="0" smtClean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vård och </a:t>
            </a:r>
            <a:r>
              <a:rPr lang="sv-SE" sz="2800" dirty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omsorg</a:t>
            </a:r>
            <a:endParaRPr lang="sv-SE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Bildobjekt 3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822" y="6216524"/>
            <a:ext cx="1105728" cy="44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80" y="6304156"/>
            <a:ext cx="1080399" cy="2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5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här har målbilden tagits fram</a:t>
            </a:r>
            <a:endParaRPr lang="sv-SE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December 2020</a:t>
            </a:r>
          </a:p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Politiskt beslut om att arbeta fram en gemensam målbild.</a:t>
            </a:r>
          </a:p>
          <a:p>
            <a:endParaRPr lang="sv-S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Februari 2021</a:t>
            </a:r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Kick-off med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ögre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tjänstepersoner, förtroendevalda och patient- och 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brukarrepresentanter.</a:t>
            </a:r>
          </a:p>
          <a:p>
            <a:pPr marL="0" indent="0">
              <a:buNone/>
            </a:pPr>
            <a:endParaRPr lang="sv-SE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Mars – april 2021</a:t>
            </a:r>
          </a:p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Workshop runt om i länet med medborgare, patienter/brukare samt representanter från länets kommuner och regionen. </a:t>
            </a:r>
          </a:p>
          <a:p>
            <a:pPr marL="0" indent="0">
              <a:buNone/>
            </a:pPr>
            <a:endParaRPr lang="sv-SE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Maj </a:t>
            </a:r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Förslag av målbild presenteras till deltagarna från kick-offen. </a:t>
            </a: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27 maj fattades ett 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politiskt 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beslut att anta 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målbilden.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Juni-november 2021</a:t>
            </a:r>
            <a:endParaRPr lang="sv-SE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Målbilden beslutas i varje huvudmans ordinarie beslutsprocess</a:t>
            </a:r>
          </a:p>
          <a:p>
            <a:pPr marL="0" indent="0">
              <a:buNone/>
            </a:pPr>
            <a:endParaRPr lang="sv-SE" b="1" dirty="0"/>
          </a:p>
        </p:txBody>
      </p:sp>
      <p:pic>
        <p:nvPicPr>
          <p:cNvPr id="5" name="Bildobjekt 3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136" y="6237792"/>
            <a:ext cx="1105728" cy="44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994" y="6325424"/>
            <a:ext cx="1080399" cy="2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0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3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136" y="6237792"/>
            <a:ext cx="1105728" cy="44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994" y="6325424"/>
            <a:ext cx="1080399" cy="2701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/>
        </p:blipFill>
        <p:spPr>
          <a:xfrm>
            <a:off x="1751191" y="309719"/>
            <a:ext cx="8689618" cy="554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4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60387" y="922472"/>
            <a:ext cx="10793412" cy="1349375"/>
          </a:xfrm>
        </p:spPr>
        <p:txBody>
          <a:bodyPr>
            <a:normAutofit/>
          </a:bodyPr>
          <a:lstStyle/>
          <a:p>
            <a:pPr algn="ctr"/>
            <a:r>
              <a:rPr lang="sv-SE" sz="373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 hälsa och välbefinnande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623649" y="2271847"/>
            <a:ext cx="7560000" cy="3200876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defTabSz="1219170">
              <a:defRPr/>
            </a:pPr>
            <a:r>
              <a:rPr lang="sv-S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 </a:t>
            </a:r>
            <a:r>
              <a:rPr lang="sv-S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handlar om mig och mitt liv! Mina goda vanor grundläggs tidigt i livet och jag är mån om min hälsa och strävar efter goda vanor i min vardag. </a:t>
            </a:r>
            <a:endParaRPr lang="sv-SE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170">
              <a:defRPr/>
            </a:pPr>
            <a:endParaRPr lang="sv-S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170">
              <a:defRPr/>
            </a:pPr>
            <a:r>
              <a:rPr lang="sv-S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 </a:t>
            </a:r>
            <a:r>
              <a:rPr lang="sv-S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välbefinnande handlar om att jag i glädje ska kunna utföra mina livsuppgifter när jag växer upp, mitt i livet och när jag åldras. Jag erbjuds förebyggande stöd och utifrån mina unika förutsättningar och behov får jag hjälp att stärka min hälsa om jag behöver det. I mötet med vård och omsorg får jag frågan om vad som är viktigt för mig. </a:t>
            </a:r>
          </a:p>
        </p:txBody>
      </p:sp>
      <p:pic>
        <p:nvPicPr>
          <p:cNvPr id="9" name="Bildobjekt 3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136" y="6237792"/>
            <a:ext cx="1105728" cy="44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994" y="6325424"/>
            <a:ext cx="1080399" cy="2701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251" y="228600"/>
            <a:ext cx="1934459" cy="158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6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60389" y="708785"/>
            <a:ext cx="10793412" cy="1349375"/>
          </a:xfrm>
        </p:spPr>
        <p:txBody>
          <a:bodyPr>
            <a:normAutofit/>
          </a:bodyPr>
          <a:lstStyle/>
          <a:p>
            <a:pPr algn="ctr"/>
            <a:r>
              <a:rPr lang="sv-SE" sz="3733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 egen kraft tas tillvara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2316000" y="2397949"/>
            <a:ext cx="7560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sv-S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Jag är experten i mitt liv! Därför är jag också en aktiv och självklar partner i insatser som berör mig. Min berättelse och kunskap tas tillvara. Tillsammans med professionens kompetens utgör vi ett välfungerande team. </a:t>
            </a:r>
            <a:r>
              <a:rPr lang="sv-SE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 </a:t>
            </a:r>
            <a:r>
              <a:rPr lang="sv-S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självständighet ökar när jag får stöd att vara en aktiv medskapare. </a:t>
            </a:r>
          </a:p>
          <a:p>
            <a:pPr defTabSz="1219170">
              <a:defRPr/>
            </a:pPr>
            <a:endParaRPr lang="sv-SE" sz="2400" dirty="0">
              <a:solidFill>
                <a:prstClr val="black"/>
              </a:solidFill>
              <a:latin typeface="Calibri" panose="020F0502020204030204"/>
            </a:endParaRPr>
          </a:p>
          <a:p>
            <a:pPr defTabSz="1219170">
              <a:defRPr/>
            </a:pPr>
            <a:r>
              <a:rPr lang="sv-SE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389" y="992947"/>
            <a:ext cx="1076325" cy="781050"/>
          </a:xfrm>
          <a:prstGeom prst="rect">
            <a:avLst/>
          </a:prstGeom>
        </p:spPr>
      </p:pic>
      <p:pic>
        <p:nvPicPr>
          <p:cNvPr id="8" name="Bildobjekt 3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136" y="6237792"/>
            <a:ext cx="1105728" cy="44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994" y="6325424"/>
            <a:ext cx="1080399" cy="2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07188" y="176427"/>
            <a:ext cx="7970793" cy="1112021"/>
          </a:xfrm>
        </p:spPr>
        <p:txBody>
          <a:bodyPr>
            <a:normAutofit/>
          </a:bodyPr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Patientkontrakt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328057" y="1619425"/>
            <a:ext cx="9329057" cy="4700036"/>
          </a:xfrm>
        </p:spPr>
        <p:txBody>
          <a:bodyPr>
            <a:normAutofit/>
          </a:bodyPr>
          <a:lstStyle/>
          <a:p>
            <a:r>
              <a:rPr lang="sv-SE" dirty="0" smtClean="0"/>
              <a:t>För en </a:t>
            </a:r>
            <a:r>
              <a:rPr lang="sv-SE" dirty="0"/>
              <a:t>bättre och mer personcentrerad samordning i vården som kan utgöra ett stöd både för patienter, närstående och vårdens </a:t>
            </a:r>
            <a:r>
              <a:rPr lang="sv-SE" dirty="0" smtClean="0"/>
              <a:t>medarbetare.</a:t>
            </a:r>
          </a:p>
          <a:p>
            <a:r>
              <a:rPr lang="sv-SE" dirty="0"/>
              <a:t>En sammanhållen planering över patientens samtliga vårdkontakter som i framtiden bland annat ska kunna visualiseras digitalt via 1177 Vårdguiden. </a:t>
            </a:r>
          </a:p>
          <a:p>
            <a:r>
              <a:rPr lang="sv-SE" dirty="0" smtClean="0"/>
              <a:t>I </a:t>
            </a:r>
            <a:r>
              <a:rPr lang="sv-SE" dirty="0"/>
              <a:t>Norrbotten har begreppet </a:t>
            </a:r>
            <a:r>
              <a:rPr lang="sv-SE" dirty="0" err="1"/>
              <a:t>patientkontrakt</a:t>
            </a:r>
            <a:r>
              <a:rPr lang="sv-SE" dirty="0"/>
              <a:t> inte lanserats i verksamheterna. Det har varit en medveten strategi då själva begreppet ifrågasätts. </a:t>
            </a:r>
            <a:endParaRPr lang="sv-SE" dirty="0" smtClean="0"/>
          </a:p>
          <a:p>
            <a:r>
              <a:rPr lang="sv-SE" dirty="0" smtClean="0"/>
              <a:t>I </a:t>
            </a:r>
            <a:r>
              <a:rPr lang="sv-SE" dirty="0"/>
              <a:t>första hand ska </a:t>
            </a:r>
            <a:r>
              <a:rPr lang="sv-SE" dirty="0" err="1"/>
              <a:t>patientkontrakt</a:t>
            </a:r>
            <a:r>
              <a:rPr lang="sv-SE" dirty="0"/>
              <a:t> erbjudas patienter med omfattande och komplexa vårdbehov</a:t>
            </a:r>
            <a:r>
              <a:rPr lang="sv-S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145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26323" y="2127075"/>
            <a:ext cx="6531414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000" dirty="0"/>
          </a:p>
        </p:txBody>
      </p:sp>
      <p:sp>
        <p:nvSpPr>
          <p:cNvPr id="3" name="Rubrik 1">
            <a:extLst>
              <a:ext uri="{FF2B5EF4-FFF2-40B4-BE49-F238E27FC236}">
                <a16:creationId xmlns="" xmlns:a16="http://schemas.microsoft.com/office/drawing/2014/main" id="{9524F3A9-87A5-44E6-9F40-87642996ACC8}"/>
              </a:ext>
            </a:extLst>
          </p:cNvPr>
          <p:cNvSpPr txBox="1">
            <a:spLocks/>
          </p:cNvSpPr>
          <p:nvPr/>
        </p:nvSpPr>
        <p:spPr>
          <a:xfrm>
            <a:off x="1291087" y="898957"/>
            <a:ext cx="9609825" cy="6463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Varför behövs Patientkontrakt?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> </a:t>
            </a:r>
            <a:r>
              <a:rPr lang="sv-SE" sz="6000" dirty="0"/>
              <a:t/>
            </a:r>
            <a:br>
              <a:rPr lang="sv-SE" sz="6000" dirty="0"/>
            </a:br>
            <a:endParaRPr lang="sv-SE" sz="6000" dirty="0"/>
          </a:p>
        </p:txBody>
      </p:sp>
      <p:sp>
        <p:nvSpPr>
          <p:cNvPr id="4" name="textruta 3"/>
          <p:cNvSpPr txBox="1"/>
          <p:nvPr/>
        </p:nvSpPr>
        <p:spPr>
          <a:xfrm>
            <a:off x="1291087" y="1848921"/>
            <a:ext cx="8445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Medicinska resultat i världsklass men fortfarande utmaningar med delaktighet, tillgänglighet, samverkan och samordning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439455" y="2679918"/>
            <a:ext cx="72825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000" dirty="0"/>
              <a:t>Det speglas i patienters berättelser att mycket energi går åt till att få livet i vardagen att fungera, frustation lyfts kring att jag…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000" dirty="0"/>
              <a:t>… inte vet mitt nästa steg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000" dirty="0"/>
              <a:t>… inte vet vad jag kan göra för mig själv och vad vården gör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000" dirty="0"/>
              <a:t>… inte vet vart eller till vem jag ska vända mig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000" dirty="0"/>
              <a:t>… inte har enkla sätt att ta kontakt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000" dirty="0"/>
              <a:t>… inte känner mig trygg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000" dirty="0"/>
              <a:t>… inte har någon överblick </a:t>
            </a:r>
          </a:p>
        </p:txBody>
      </p:sp>
      <p:grpSp>
        <p:nvGrpSpPr>
          <p:cNvPr id="6" name="Grupp 5" descr="Person med ett papper framför sig. En pil som visar från pappret till ett kuvert. I bakgrunden ett grått moln. ">
            <a:extLst>
              <a:ext uri="{FF2B5EF4-FFF2-40B4-BE49-F238E27FC236}">
                <a16:creationId xmlns="" xmlns:a16="http://schemas.microsoft.com/office/drawing/2014/main" id="{0E481768-ED55-4B5E-8ED5-A778F869C382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8305014" y="3826215"/>
            <a:ext cx="3484017" cy="2173546"/>
            <a:chOff x="9356941" y="1167684"/>
            <a:chExt cx="4695245" cy="2933439"/>
          </a:xfrm>
        </p:grpSpPr>
        <p:pic>
          <p:nvPicPr>
            <p:cNvPr id="7" name="Bildobjekt 6" descr="En bild som visar ritning&#10;&#10;Automatiskt genererad beskrivning">
              <a:extLst>
                <a:ext uri="{FF2B5EF4-FFF2-40B4-BE49-F238E27FC236}">
                  <a16:creationId xmlns="" xmlns:a16="http://schemas.microsoft.com/office/drawing/2014/main" id="{E5C83877-7CB9-4C13-8627-7A0AD68174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967"/>
            <a:stretch/>
          </p:blipFill>
          <p:spPr>
            <a:xfrm>
              <a:off x="9356941" y="1167684"/>
              <a:ext cx="4695245" cy="2933439"/>
            </a:xfrm>
            <a:prstGeom prst="rect">
              <a:avLst/>
            </a:prstGeom>
          </p:spPr>
        </p:pic>
        <p:pic>
          <p:nvPicPr>
            <p:cNvPr id="8" name="Picture 2">
              <a:extLst>
                <a:ext uri="{FF2B5EF4-FFF2-40B4-BE49-F238E27FC236}">
                  <a16:creationId xmlns="" xmlns:a16="http://schemas.microsoft.com/office/drawing/2014/main" id="{D3D59690-FD29-4335-8012-4EEDBAE1D3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21" t="27592" r="47639" b="69302"/>
            <a:stretch/>
          </p:blipFill>
          <p:spPr bwMode="auto">
            <a:xfrm>
              <a:off x="11693330" y="2375490"/>
              <a:ext cx="258586" cy="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16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/>
          <p:nvPr/>
        </p:nvPicPr>
        <p:blipFill>
          <a:blip r:embed="rId3"/>
          <a:stretch>
            <a:fillRect/>
          </a:stretch>
        </p:blipFill>
        <p:spPr>
          <a:xfrm>
            <a:off x="621783" y="424575"/>
            <a:ext cx="10026164" cy="643342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5269" y="-556011"/>
            <a:ext cx="7970793" cy="1112021"/>
          </a:xfrm>
        </p:spPr>
        <p:txBody>
          <a:bodyPr/>
          <a:lstStyle/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Patientkontraktets tre huvudområden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96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Vad händer närmast inom området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patientkontrakt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123628" y="2210472"/>
            <a:ext cx="7970795" cy="4065445"/>
          </a:xfrm>
        </p:spPr>
        <p:txBody>
          <a:bodyPr/>
          <a:lstStyle/>
          <a:p>
            <a:r>
              <a:rPr lang="sv-SE" dirty="0" smtClean="0"/>
              <a:t>Handlingsplan har tagits fram  </a:t>
            </a:r>
          </a:p>
          <a:p>
            <a:r>
              <a:rPr lang="sv-SE" dirty="0"/>
              <a:t>VAS-utveckling</a:t>
            </a:r>
          </a:p>
          <a:p>
            <a:r>
              <a:rPr lang="sv-SE" dirty="0" smtClean="0"/>
              <a:t>Kunskapsuppbyggnad inom primärvården</a:t>
            </a:r>
          </a:p>
          <a:p>
            <a:r>
              <a:rPr lang="sv-SE" dirty="0" smtClean="0"/>
              <a:t>Möjliggöra uppföljning av fast läkarkontakt och kontinuitet</a:t>
            </a:r>
          </a:p>
        </p:txBody>
      </p:sp>
    </p:spTree>
    <p:extLst>
      <p:ext uri="{BB962C8B-B14F-4D97-AF65-F5344CB8AC3E}">
        <p14:creationId xmlns:p14="http://schemas.microsoft.com/office/powerpoint/2010/main" val="19401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0911" y="722739"/>
            <a:ext cx="5316562" cy="3832327"/>
          </a:xfrm>
        </p:spPr>
        <p:txBody>
          <a:bodyPr>
            <a:normAutofit/>
          </a:bodyPr>
          <a:lstStyle/>
          <a:p>
            <a:r>
              <a:rPr lang="sv-SE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Reflektera tillsammans </a:t>
            </a:r>
            <a:r>
              <a:rPr lang="sv-SE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över </a:t>
            </a:r>
            <a:r>
              <a:rPr lang="sv-SE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 ni hört 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22" y="490207"/>
            <a:ext cx="5300213" cy="3129092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918" y="3293535"/>
            <a:ext cx="417836" cy="169333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3181" y="3501925"/>
            <a:ext cx="337303" cy="136696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27847" y="3333750"/>
            <a:ext cx="349839" cy="1417764"/>
          </a:xfrm>
          <a:prstGeom prst="rect">
            <a:avLst/>
          </a:prstGeom>
        </p:spPr>
      </p:pic>
      <p:pic>
        <p:nvPicPr>
          <p:cNvPr id="8" name="Bildobjekt 3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136" y="6237792"/>
            <a:ext cx="1105728" cy="44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994" y="6325424"/>
            <a:ext cx="1080399" cy="2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6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3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136" y="6237792"/>
            <a:ext cx="1105728" cy="44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994" y="6325424"/>
            <a:ext cx="1080399" cy="270100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Presentationsmaterial och information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dirty="0"/>
              <a:t>Presentationsmaterial </a:t>
            </a:r>
            <a:r>
              <a:rPr lang="sv-SE" dirty="0" smtClean="0"/>
              <a:t>och information förtroendevalda:</a:t>
            </a:r>
            <a:endParaRPr lang="sv-SE" dirty="0"/>
          </a:p>
          <a:p>
            <a:pPr marL="0" indent="0">
              <a:buNone/>
            </a:pPr>
            <a:r>
              <a:rPr lang="sv-SE" u="sng" dirty="0" smtClean="0">
                <a:hlinkClick r:id="rId5"/>
              </a:rPr>
              <a:t>Nära </a:t>
            </a:r>
            <a:r>
              <a:rPr lang="sv-SE" u="sng" dirty="0">
                <a:hlinkClick r:id="rId5"/>
              </a:rPr>
              <a:t>vård i Norrbotten - Region Norrbotten (nllplus.se</a:t>
            </a:r>
            <a:r>
              <a:rPr lang="sv-SE" u="sng" dirty="0" smtClean="0">
                <a:hlinkClick r:id="rId5"/>
              </a:rPr>
              <a:t>)</a:t>
            </a:r>
            <a:endParaRPr lang="sv-SE" u="sng" dirty="0" smtClean="0"/>
          </a:p>
          <a:p>
            <a:pPr marL="0" indent="0">
              <a:buNone/>
            </a:pPr>
            <a:r>
              <a:rPr lang="sv-SE" dirty="0" smtClean="0"/>
              <a:t>Presentationsmaterial och information tjänstemän:</a:t>
            </a:r>
            <a:endParaRPr lang="sv-SE" u="sng" dirty="0" smtClean="0">
              <a:hlinkClick r:id="rId6"/>
            </a:endParaRPr>
          </a:p>
          <a:p>
            <a:pPr marL="0" indent="0">
              <a:buNone/>
            </a:pPr>
            <a:r>
              <a:rPr lang="sv-SE" u="sng" dirty="0" smtClean="0">
                <a:hlinkClick r:id="rId6"/>
              </a:rPr>
              <a:t>Nära </a:t>
            </a:r>
            <a:r>
              <a:rPr lang="sv-SE" u="sng" dirty="0">
                <a:hlinkClick r:id="rId6"/>
              </a:rPr>
              <a:t>vård i Norrbotten - Insidan (nll.se)</a:t>
            </a:r>
            <a:endParaRPr lang="sv-SE" u="sng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Kontaktpersoner Region Norrbotten:</a:t>
            </a:r>
          </a:p>
          <a:p>
            <a:pPr marL="0" indent="0">
              <a:buNone/>
            </a:pPr>
            <a:r>
              <a:rPr lang="sv-SE" dirty="0" smtClean="0">
                <a:hlinkClick r:id="rId7"/>
              </a:rPr>
              <a:t>anneli.granberg@norrbotten.se</a:t>
            </a:r>
            <a:endParaRPr lang="sv-SE" dirty="0" smtClean="0"/>
          </a:p>
          <a:p>
            <a:pPr marL="0" indent="0">
              <a:buNone/>
            </a:pPr>
            <a:r>
              <a:rPr lang="sv-SE" dirty="0">
                <a:hlinkClick r:id="rId8"/>
              </a:rPr>
              <a:t>birgitta.salomonsson@norrbotten.se</a:t>
            </a: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Kontaktperson Norrbottens Kommuner:</a:t>
            </a:r>
          </a:p>
          <a:p>
            <a:pPr marL="0" indent="0">
              <a:buNone/>
            </a:pPr>
            <a:r>
              <a:rPr lang="sv-SE" dirty="0" smtClean="0">
                <a:hlinkClick r:id="rId9"/>
              </a:rPr>
              <a:t>asa.heikkila@kfbd.se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353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>
          <a:xfrm>
            <a:off x="1244600" y="1796484"/>
            <a:ext cx="8363219" cy="49523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Allt fler lever </a:t>
            </a:r>
            <a:r>
              <a:rPr lang="sv-S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längre och fler lever med kronisk sjukdom. Vi lär oss mer om våra sjukdomar vilket gör att vi både kan </a:t>
            </a:r>
            <a:r>
              <a:rPr lang="sv-S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 vill göra mer </a:t>
            </a:r>
            <a:r>
              <a:rPr lang="sv-S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själva. </a:t>
            </a:r>
          </a:p>
          <a:p>
            <a:pPr marL="0" indent="0">
              <a:buNone/>
            </a:pPr>
            <a:endParaRPr lang="sv-SE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v-SE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Hälso- </a:t>
            </a:r>
            <a:r>
              <a:rPr lang="sv-SE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 sjukvårdssystem </a:t>
            </a:r>
            <a:r>
              <a:rPr lang="sv-SE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är inte utformat utifrån dagens behov.</a:t>
            </a:r>
          </a:p>
          <a:p>
            <a:pPr marL="0" indent="0">
              <a:buNone/>
            </a:pPr>
            <a:endParaRPr lang="sv-SE" sz="2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Färre </a:t>
            </a:r>
            <a:r>
              <a:rPr lang="sv-S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 ge vård till fler. Antalet äldre </a:t>
            </a:r>
            <a:r>
              <a:rPr lang="sv-S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ökar </a:t>
            </a:r>
            <a:r>
              <a:rPr lang="sv-S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snabbt och antalet i arbetsför ålder </a:t>
            </a:r>
            <a:r>
              <a:rPr lang="sv-S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minskar</a:t>
            </a:r>
          </a:p>
          <a:p>
            <a:pPr marL="0" indent="0">
              <a:buNone/>
            </a:pPr>
            <a:endParaRPr lang="sv-S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Högt </a:t>
            </a:r>
            <a:r>
              <a:rPr lang="sv-S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insjuknande i sjukdomar som går att </a:t>
            </a:r>
            <a:r>
              <a:rPr lang="sv-S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förebygga</a:t>
            </a:r>
          </a:p>
          <a:p>
            <a:pPr marL="0" indent="0">
              <a:buNone/>
            </a:pPr>
            <a:endParaRPr lang="sv-S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Digitaliseringen </a:t>
            </a:r>
            <a:r>
              <a:rPr lang="sv-S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samhället skapar nya förväntningar och nya möjligheter</a:t>
            </a:r>
            <a:r>
              <a:rPr lang="sv-SE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v-S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2400" dirty="0">
              <a:solidFill>
                <a:srgbClr val="000000"/>
              </a:solidFill>
            </a:endParaRPr>
          </a:p>
        </p:txBody>
      </p:sp>
      <p:sp>
        <p:nvSpPr>
          <p:cNvPr id="7" name="Rubrik 3"/>
          <p:cNvSpPr>
            <a:spLocks noGrp="1"/>
          </p:cNvSpPr>
          <p:nvPr>
            <p:ph type="title"/>
          </p:nvPr>
        </p:nvSpPr>
        <p:spPr>
          <a:xfrm>
            <a:off x="609601" y="674171"/>
            <a:ext cx="11321143" cy="620712"/>
          </a:xfrm>
        </p:spPr>
        <p:txBody>
          <a:bodyPr/>
          <a:lstStyle/>
          <a:p>
            <a:r>
              <a:rPr lang="sv-S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 drivande krafter till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varför</a:t>
            </a:r>
            <a:r>
              <a:rPr lang="sv-S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behöver ställa om?</a:t>
            </a:r>
            <a:endParaRPr lang="sv-S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228" y="2239181"/>
            <a:ext cx="1538817" cy="116474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541867" y="1643206"/>
            <a:ext cx="965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541867" y="2783451"/>
            <a:ext cx="965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541867" y="3798503"/>
            <a:ext cx="965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15463" y="4833864"/>
            <a:ext cx="63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Rektangel 3"/>
          <p:cNvSpPr/>
          <p:nvPr/>
        </p:nvSpPr>
        <p:spPr>
          <a:xfrm>
            <a:off x="609601" y="5869226"/>
            <a:ext cx="54053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0" name="Bildobjekt 3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136" y="6237792"/>
            <a:ext cx="1105728" cy="44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994" y="6325424"/>
            <a:ext cx="1080399" cy="2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4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6" descr="Illustration som visar fördelningen av personers ålder i procent 2030 jämfört med 2020. Budskapet i bilden är att personer som är 80 år eller äldre kommer att öka med 49 procent, medan personer i arbetsför ålder bara ökar med 3,9 procent. ">
            <a:extLst>
              <a:ext uri="{FF2B5EF4-FFF2-40B4-BE49-F238E27FC236}">
                <a16:creationId xmlns="" xmlns:a16="http://schemas.microsoft.com/office/drawing/2014/main" id="{7A17C904-C7EB-49CD-843F-E24902D01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9538" y="1722476"/>
            <a:ext cx="9172924" cy="4191764"/>
          </a:xfrm>
          <a:prstGeom prst="rect">
            <a:avLst/>
          </a:prstGeom>
        </p:spPr>
      </p:pic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</p:spPr>
        <p:txBody>
          <a:bodyPr>
            <a:normAutofit/>
          </a:bodyPr>
          <a:lstStyle/>
          <a:p>
            <a:r>
              <a:rPr lang="sv-SE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Färre ska försörja fler</a:t>
            </a:r>
            <a:endParaRPr lang="sv-SE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="" xmlns:a16="http://schemas.microsoft.com/office/drawing/2014/main" id="{885A5F7A-A2D1-46AC-8ACF-B95315D739B2}"/>
              </a:ext>
            </a:extLst>
          </p:cNvPr>
          <p:cNvSpPr txBox="1"/>
          <p:nvPr/>
        </p:nvSpPr>
        <p:spPr>
          <a:xfrm>
            <a:off x="757534" y="1914608"/>
            <a:ext cx="540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Förändringar i procent i olika åldersgrupper, </a:t>
            </a:r>
            <a:br>
              <a:rPr kumimoji="0" lang="sv-SE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2030 jämfört med 2020</a:t>
            </a:r>
          </a:p>
        </p:txBody>
      </p:sp>
      <p:pic>
        <p:nvPicPr>
          <p:cNvPr id="7" name="Bildobjekt 3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136" y="6237792"/>
            <a:ext cx="1105728" cy="44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994" y="6325424"/>
            <a:ext cx="1080399" cy="2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0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64233" y="380969"/>
            <a:ext cx="9609825" cy="1231392"/>
          </a:xfrm>
        </p:spPr>
        <p:txBody>
          <a:bodyPr>
            <a:normAutofit/>
          </a:bodyPr>
          <a:lstStyle/>
          <a:p>
            <a:r>
              <a:rPr lang="sv-SE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Demografin i Norrbotten</a:t>
            </a:r>
            <a:endParaRPr lang="sv-SE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="" xmlns:a16="http://schemas.microsoft.com/office/drawing/2014/main" id="{885A5F7A-A2D1-46AC-8ACF-B95315D739B2}"/>
              </a:ext>
            </a:extLst>
          </p:cNvPr>
          <p:cNvSpPr txBox="1"/>
          <p:nvPr/>
        </p:nvSpPr>
        <p:spPr>
          <a:xfrm>
            <a:off x="664233" y="1666676"/>
            <a:ext cx="540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Förändringar i procent i olika </a:t>
            </a:r>
            <a:r>
              <a:rPr kumimoji="0" lang="sv-SE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åldersgrupper</a:t>
            </a:r>
            <a:endParaRPr kumimoji="0" lang="sv-SE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hape 224"/>
          <p:cNvSpPr txBox="1"/>
          <p:nvPr/>
        </p:nvSpPr>
        <p:spPr>
          <a:xfrm>
            <a:off x="2320199" y="2564374"/>
            <a:ext cx="3554771" cy="410369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SzPct val="25000"/>
            </a:pPr>
            <a:r>
              <a:rPr lang="sv-SE" sz="2667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Norrbotten 2021</a:t>
            </a:r>
            <a:endParaRPr lang="sv-SE" sz="2667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</p:txBody>
      </p:sp>
      <p:sp>
        <p:nvSpPr>
          <p:cNvPr id="9" name="Shape 225"/>
          <p:cNvSpPr txBox="1"/>
          <p:nvPr/>
        </p:nvSpPr>
        <p:spPr>
          <a:xfrm>
            <a:off x="5570342" y="2564375"/>
            <a:ext cx="2904957" cy="410369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SzPct val="25000"/>
            </a:pPr>
            <a:r>
              <a:rPr lang="sv-SE" sz="2667" b="1" dirty="0">
                <a:solidFill>
                  <a:schemeClr val="dk2"/>
                </a:solidFill>
                <a:ea typeface="Arial Black"/>
                <a:cs typeface="Arial Black"/>
                <a:sym typeface="Arial Black"/>
              </a:rPr>
              <a:t> </a:t>
            </a:r>
            <a:r>
              <a:rPr lang="sv-SE" sz="2667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2021</a:t>
            </a:r>
            <a:endParaRPr lang="sv-SE" sz="2667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Arial Black"/>
              <a:cs typeface="Arial" panose="020B0604020202020204" pitchFamily="34" charset="0"/>
              <a:sym typeface="Arial Black"/>
            </a:endParaRPr>
          </a:p>
        </p:txBody>
      </p:sp>
      <p:sp>
        <p:nvSpPr>
          <p:cNvPr id="10" name="Shape 226"/>
          <p:cNvSpPr txBox="1"/>
          <p:nvPr/>
        </p:nvSpPr>
        <p:spPr>
          <a:xfrm>
            <a:off x="8286711" y="2564375"/>
            <a:ext cx="2208244" cy="410369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SzPct val="25000"/>
            </a:pPr>
            <a:r>
              <a:rPr lang="sv-SE" sz="2667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Arial Black"/>
                <a:cs typeface="Arial" panose="020B0604020202020204" pitchFamily="34" charset="0"/>
                <a:sym typeface="Arial Black"/>
              </a:rPr>
              <a:t>2050</a:t>
            </a:r>
          </a:p>
        </p:txBody>
      </p:sp>
      <p:pic>
        <p:nvPicPr>
          <p:cNvPr id="12" name="Shape 219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r="70596"/>
          <a:stretch/>
        </p:blipFill>
        <p:spPr>
          <a:xfrm>
            <a:off x="5831271" y="3118668"/>
            <a:ext cx="2016699" cy="3207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219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39099" r="28401"/>
          <a:stretch/>
        </p:blipFill>
        <p:spPr>
          <a:xfrm>
            <a:off x="7847495" y="3118668"/>
            <a:ext cx="2229043" cy="3207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3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136" y="6237792"/>
            <a:ext cx="1105728" cy="44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994" y="6325424"/>
            <a:ext cx="1080399" cy="2701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7117" y="3022368"/>
            <a:ext cx="3628995" cy="3714861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562725" y="402907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bg1"/>
                </a:solidFill>
              </a:rPr>
              <a:t>20 %</a:t>
            </a:r>
            <a:endParaRPr lang="sv-SE" sz="1400" dirty="0">
              <a:solidFill>
                <a:schemeClr val="bg1"/>
              </a:solidFill>
            </a:endParaRPr>
          </a:p>
        </p:txBody>
      </p:sp>
      <p:sp>
        <p:nvSpPr>
          <p:cNvPr id="72" name="textruta 71"/>
          <p:cNvSpPr txBox="1"/>
          <p:nvPr/>
        </p:nvSpPr>
        <p:spPr>
          <a:xfrm>
            <a:off x="8857433" y="402907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bg1"/>
                </a:solidFill>
              </a:rPr>
              <a:t>27 %</a:t>
            </a:r>
            <a:endParaRPr lang="sv-S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5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9699" y="576983"/>
            <a:ext cx="9996772" cy="1112405"/>
          </a:xfrm>
        </p:spPr>
        <p:txBody>
          <a:bodyPr>
            <a:noAutofit/>
          </a:bodyPr>
          <a:lstStyle/>
          <a:p>
            <a:r>
              <a:rPr lang="sv-SE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Delaktighet, kontinuitet och tillgänglighet</a:t>
            </a:r>
            <a:endParaRPr lang="sv-SE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1059699" y="1595705"/>
            <a:ext cx="638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Viktiga delar för att skapa en jämlik vård och hälsa 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262899" y="4105701"/>
            <a:ext cx="4040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163" indent="0">
              <a:buNone/>
            </a:pP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Inte vår bästa gren…</a:t>
            </a:r>
          </a:p>
        </p:txBody>
      </p:sp>
      <p:pic>
        <p:nvPicPr>
          <p:cNvPr id="10" name="Platshållare för innehåll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185" y="2657668"/>
            <a:ext cx="4425189" cy="2896066"/>
          </a:xfrm>
        </p:spPr>
      </p:pic>
      <p:pic>
        <p:nvPicPr>
          <p:cNvPr id="11" name="Bildobjekt 3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136" y="6237792"/>
            <a:ext cx="1105728" cy="44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994" y="6325424"/>
            <a:ext cx="1080399" cy="2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4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Nära vård en fokusförflyttning</a:t>
            </a:r>
            <a:endParaRPr lang="sv-SE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4233" y="2079336"/>
            <a:ext cx="4716000" cy="3740400"/>
          </a:xfrm>
        </p:spPr>
        <p:txBody>
          <a:bodyPr>
            <a:normAutofit fontScale="92500"/>
          </a:bodyPr>
          <a:lstStyle/>
          <a:p>
            <a:pPr marL="30163" indent="0">
              <a:lnSpc>
                <a:spcPct val="150000"/>
              </a:lnSpc>
              <a:buNone/>
            </a:pPr>
            <a:r>
              <a:rPr lang="sv-S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endParaRPr lang="sv-S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163" indent="0">
              <a:lnSpc>
                <a:spcPct val="150000"/>
              </a:lnSpc>
              <a:buNone/>
            </a:pPr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Passiv mottagare</a:t>
            </a:r>
          </a:p>
          <a:p>
            <a:pPr marL="30163" indent="0">
              <a:lnSpc>
                <a:spcPct val="150000"/>
              </a:lnSpc>
              <a:buNone/>
            </a:pPr>
            <a:r>
              <a:rPr lang="sv-S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Reaktiv</a:t>
            </a:r>
            <a:endParaRPr lang="sv-S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163" indent="0">
              <a:lnSpc>
                <a:spcPct val="150000"/>
              </a:lnSpc>
              <a:buNone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Isolerade vård och omsorgsinsatser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469144" y="2087591"/>
            <a:ext cx="4804914" cy="3740400"/>
          </a:xfrm>
        </p:spPr>
        <p:txBody>
          <a:bodyPr>
            <a:normAutofit fontScale="92500"/>
          </a:bodyPr>
          <a:lstStyle/>
          <a:p>
            <a:pPr marL="30163" indent="0">
              <a:lnSpc>
                <a:spcPct val="150000"/>
              </a:lnSpc>
              <a:buNone/>
            </a:pPr>
            <a:r>
              <a:rPr lang="sv-S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 och relation</a:t>
            </a:r>
            <a:endParaRPr lang="sv-SE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163" indent="0">
              <a:lnSpc>
                <a:spcPct val="150000"/>
              </a:lnSpc>
              <a:buNone/>
            </a:pPr>
            <a:r>
              <a:rPr lang="sv-S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 medskapare</a:t>
            </a:r>
          </a:p>
          <a:p>
            <a:pPr marL="30163" indent="0">
              <a:lnSpc>
                <a:spcPct val="150000"/>
              </a:lnSpc>
              <a:buNone/>
            </a:pPr>
            <a:r>
              <a:rPr lang="sv-S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Proaktiv </a:t>
            </a:r>
            <a:r>
              <a:rPr lang="sv-SE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 </a:t>
            </a:r>
            <a:r>
              <a:rPr lang="sv-S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hälsofrämjande</a:t>
            </a:r>
            <a:endParaRPr lang="sv-SE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163" indent="0">
              <a:lnSpc>
                <a:spcPct val="150000"/>
              </a:lnSpc>
              <a:buNone/>
            </a:pPr>
            <a:r>
              <a:rPr lang="sv-S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Sammanhållet utifrån personens fokus</a:t>
            </a:r>
            <a:endParaRPr lang="sv-SE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sp>
        <p:nvSpPr>
          <p:cNvPr id="16" name="Högerpil 15"/>
          <p:cNvSpPr/>
          <p:nvPr/>
        </p:nvSpPr>
        <p:spPr>
          <a:xfrm>
            <a:off x="3842328" y="2281161"/>
            <a:ext cx="978408" cy="346855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4">
                  <a:lumMod val="90000"/>
                </a:schemeClr>
              </a:solidFill>
            </a:endParaRPr>
          </a:p>
        </p:txBody>
      </p:sp>
      <p:sp>
        <p:nvSpPr>
          <p:cNvPr id="17" name="Högerpil 16"/>
          <p:cNvSpPr/>
          <p:nvPr/>
        </p:nvSpPr>
        <p:spPr>
          <a:xfrm>
            <a:off x="3842328" y="2995609"/>
            <a:ext cx="978408" cy="346855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Högerpil 17"/>
          <p:cNvSpPr/>
          <p:nvPr/>
        </p:nvSpPr>
        <p:spPr>
          <a:xfrm>
            <a:off x="3842328" y="3731112"/>
            <a:ext cx="978408" cy="346855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4">
                  <a:lumMod val="90000"/>
                </a:schemeClr>
              </a:solidFill>
            </a:endParaRPr>
          </a:p>
        </p:txBody>
      </p:sp>
      <p:sp>
        <p:nvSpPr>
          <p:cNvPr id="19" name="Högerpil 18"/>
          <p:cNvSpPr/>
          <p:nvPr/>
        </p:nvSpPr>
        <p:spPr>
          <a:xfrm>
            <a:off x="3842328" y="4399330"/>
            <a:ext cx="978408" cy="346855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4">
                  <a:lumMod val="90000"/>
                </a:schemeClr>
              </a:solidFill>
            </a:endParaRPr>
          </a:p>
        </p:txBody>
      </p:sp>
      <p:pic>
        <p:nvPicPr>
          <p:cNvPr id="9" name="Bildobjekt 3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136" y="6237792"/>
            <a:ext cx="1105728" cy="44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994" y="6325424"/>
            <a:ext cx="1080399" cy="2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8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6593A67C-D6BD-4AD2-8E71-C1F86EE56345" descr="16C0A730-AB02-4246-B81F-117A09C9C24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7" t="13816" r="17595" b="10419"/>
          <a:stretch/>
        </p:blipFill>
        <p:spPr bwMode="auto">
          <a:xfrm>
            <a:off x="1" y="0"/>
            <a:ext cx="4910667" cy="693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4571221" y="5940777"/>
            <a:ext cx="7878235" cy="1182656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pPr algn="ctr"/>
            <a:endParaRPr lang="sv-SE" sz="2667" b="1" kern="0" dirty="0">
              <a:solidFill>
                <a:srgbClr val="0070C0"/>
              </a:solidFill>
            </a:endParaRPr>
          </a:p>
        </p:txBody>
      </p:sp>
      <p:pic>
        <p:nvPicPr>
          <p:cNvPr id="8" name="Picture 4" descr="Selfcare infographic svens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37" y="1110092"/>
            <a:ext cx="4583187" cy="4830685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5745480" y="320225"/>
            <a:ext cx="5464958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333" dirty="0">
                <a:latin typeface="Arial" panose="020B0604020202020204" pitchFamily="34" charset="0"/>
                <a:cs typeface="Arial" panose="020B0604020202020204" pitchFamily="34" charset="0"/>
              </a:rPr>
              <a:t>SARA RIGGARE</a:t>
            </a:r>
          </a:p>
          <a:p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”Jag vill leva i världen inte i vården”</a:t>
            </a:r>
          </a:p>
        </p:txBody>
      </p:sp>
      <p:pic>
        <p:nvPicPr>
          <p:cNvPr id="9" name="Bildobjekt 3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136" y="6237792"/>
            <a:ext cx="1105728" cy="44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994" y="6325424"/>
            <a:ext cx="1080399" cy="2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" b="4874"/>
          <a:stretch/>
        </p:blipFill>
        <p:spPr>
          <a:xfrm>
            <a:off x="1954146" y="146050"/>
            <a:ext cx="8283708" cy="6179374"/>
          </a:xfrm>
          <a:prstGeom prst="rect">
            <a:avLst/>
          </a:prstGeom>
        </p:spPr>
      </p:pic>
      <p:pic>
        <p:nvPicPr>
          <p:cNvPr id="4" name="Bildobjekt 3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136" y="6237792"/>
            <a:ext cx="1105728" cy="44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994" y="6325424"/>
            <a:ext cx="1080399" cy="2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7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p:Policy xmlns:p="office.server.policy" id="" local="true">
  <p:Name>Informerande</p:Name>
  <p:Description/>
  <p:Statement/>
  <p:PolicyItems>
    <p:PolicyItem featureId="Microsoft.Office.RecordsManagement.PolicyFeatures.Expiration" staticId="0x010100D7963E0E5B7A40E5AEA07389401D709F007B1238BBD93543428C20870054E92DBF|1214505165" UniqueId="15436f43-43ec-43f4-afa0-3fdfa097cfae">
      <p:Name>Bevarande</p:Name>
      <p:Description>Automatisk schemaläggning av innehåll som ska bearbetas, och utföra en bevarandeåtgärd på innehåll som har nått sitt förfallodatum.</p:Description>
      <p:CustomData>
        <Schedules nextStageId="3" default="true">
          <Schedule type="Default">
            <stages>
              <data stageId="1" recur="true" offset="36" unit="months">
                <formula id="Microsoft.Office.RecordsManagement.PolicyFeatures.Expiration.Formula.BuiltIn">
                  <number>0</number>
                  <property>NLLThinningTime</property>
                  <propertyid>2793489f-7251-475b-a975-480031914936</propertyid>
                  <period>months</period>
                </formula>
                <action type="workflow" id="d9837362-db90-41fe-8d27-3f4e28fd673a"/>
              </data>
              <data stageId="2">
                <formula id="Microsoft.Office.RecordsManagement.PolicyFeatures.Expiration.Formula.BuiltIn">
                  <number>1</number>
                  <property>NLLThinningTime</property>
                  <propertyid>2793489f-7251-475b-a975-480031914936</propertyid>
                  <period>months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nformerande dokument" ma:contentTypeID="0x010100D7963E0E5B7A40E5AEA07389401D709F007B1238BBD93543428C20870054E92DBF0100907CEEA6569A954C976B7824CE75F91F" ma:contentTypeVersion="1901" ma:contentTypeDescription="Informerande dokument" ma:contentTypeScope="" ma:versionID="38065670135242ccc7b4bd0893aa0943">
  <xsd:schema xmlns:xsd="http://www.w3.org/2001/XMLSchema" xmlns:xs="http://www.w3.org/2001/XMLSchema" xmlns:p="http://schemas.microsoft.com/office/2006/metadata/properties" xmlns:ns1="http://schemas.microsoft.com/sharepoint/v3" xmlns:ns2="c7918ce9-5289-4a18-805d-4141408e948c" xmlns:ns3="e1dec489-f745-4ed5-9c00-958a11aea6df" targetNamespace="http://schemas.microsoft.com/office/2006/metadata/properties" ma:root="true" ma:fieldsID="f82f40d26f4026e890d49a7589b54cc0" ns1:_="" ns2:_="" ns3:_="">
    <xsd:import namespace="http://schemas.microsoft.com/sharepoint/v3"/>
    <xsd:import namespace="c7918ce9-5289-4a18-805d-4141408e948c"/>
    <xsd:import namespace="e1dec489-f745-4ed5-9c00-958a11aea6d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VIS_DocumentId" minOccurs="0"/>
                <xsd:element ref="ns1:NLLStakeholderTaxHTField0" minOccurs="0"/>
                <xsd:element ref="ns2:TaxKeywordTaxHTField" minOccurs="0"/>
                <xsd:element ref="ns3:DocumentStatus" minOccurs="0"/>
                <xsd:element ref="ns1:NLLInformationclass"/>
                <xsd:element ref="ns1:NLLThinningTime" minOccurs="0"/>
                <xsd:element ref="ns3:VISResponsible"/>
                <xsd:element ref="ns1:AnsvarigQuickpart" minOccurs="0"/>
                <xsd:element ref="ns1:NLLDocumentTypeTaxHTField0" minOccurs="0"/>
                <xsd:element ref="ns1:_dlc_Exempt" minOccurs="0"/>
                <xsd:element ref="ns1:_dlc_ExpireDateSaved" minOccurs="0"/>
                <xsd:element ref="ns1:_dlc_ExpireDate" minOccurs="0"/>
                <xsd:element ref="ns1:prdProcessTaxHTField0" minOccurs="0"/>
                <xsd:element ref="ns1:NLLVersion" minOccurs="0"/>
                <xsd:element ref="ns1:NLLModifiedBy" minOccurs="0"/>
                <xsd:element ref="ns1:NLLDocumentIDValue" minOccurs="0"/>
                <xsd:element ref="ns1:NLLPublishingstatus" minOccurs="0"/>
                <xsd:element ref="ns1:NLLDiarienummer" minOccurs="0"/>
                <xsd:element ref="ns1:NLLPublishDate" minOccurs="0"/>
                <xsd:element ref="ns1:NLLInformationCollectionTaxHTField0" minOccurs="0"/>
                <xsd:element ref="ns1:NLLProducerPlaceTaxHTField0" minOccurs="0"/>
                <xsd:element ref="ns1:NLLEstablishedBy"/>
                <xsd:element ref="ns1:NLLEstablishedByQuickpart" minOccurs="0"/>
                <xsd:element ref="ns1:VersionComment" minOccurs="0"/>
                <xsd:element ref="ns1:NLLPublishDateQuickpart" minOccurs="0"/>
                <xsd:element ref="ns1:NLLLockWorkflows" minOccurs="0"/>
                <xsd:element ref="ns1:NLLPublish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LLStakeholderTaxHTField0" ma:index="13" nillable="true" ma:taxonomy="true" ma:internalName="NLLStakeholderTaxHTField0" ma:taxonomyFieldName="NLLStakeholder" ma:displayName="Gäller för verksamhet" ma:fieldId="{fc9b4796-81cc-4809-b89e-b480826c68b7}" ma:taxonomyMulti="true" ma:sspId="39d54842-4abd-4019-b0bf-19e71d696155" ma:termSetId="012a677c-9277-4d4c-83ea-a9768cc277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Informationclass" ma:index="17" ma:displayName="Informationsklass" ma:internalName="NLLInformationclass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NLLThinningTime" ma:index="19" nillable="true" ma:displayName="Gallringsfrist" ma:format="DateOnly" ma:hidden="true" ma:internalName="NLLThinningTime">
      <xsd:simpleType>
        <xsd:restriction base="dms:DateTime"/>
      </xsd:simpleType>
    </xsd:element>
    <xsd:element name="AnsvarigQuickpart" ma:index="21" nillable="true" ma:displayName="AnsvarigQuickpart" ma:hidden="true" ma:internalName="AnsvarigQuickpart">
      <xsd:simpleType>
        <xsd:restriction base="dms:Text"/>
      </xsd:simpleType>
    </xsd:element>
    <xsd:element name="NLLDocumentTypeTaxHTField0" ma:index="23" ma:taxonomy="true" ma:internalName="NLLDocumentTypeTaxHTField0" ma:taxonomyFieldName="NLLDocumentType" ma:displayName="Dokumenttyp" ma:fieldId="{38578a5b-744a-40d6-84e1-ab48bc8b5a57}" ma:sspId="39d54842-4abd-4019-b0bf-19e71d696155" ma:termSetId="52dfd850-14dd-4e84-a867-57b1223f01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Exempt" ma:index="24" nillable="true" ma:displayName="Undanta från princip" ma:hidden="true" ma:internalName="_dlc_Exempt" ma:readOnly="true">
      <xsd:simpleType>
        <xsd:restriction base="dms:Unknown"/>
      </xsd:simpleType>
    </xsd:element>
    <xsd:element name="_dlc_ExpireDateSaved" ma:index="25" nillable="true" ma:displayName="Originalförfallodag" ma:hidden="true" ma:internalName="_dlc_ExpireDateSaved" ma:readOnly="true">
      <xsd:simpleType>
        <xsd:restriction base="dms:DateTime"/>
      </xsd:simpleType>
    </xsd:element>
    <xsd:element name="_dlc_ExpireDate" ma:index="26" nillable="true" ma:displayName="Förfallodatum" ma:description="" ma:hidden="true" ma:indexed="true" ma:internalName="_dlc_ExpireDate" ma:readOnly="true">
      <xsd:simpleType>
        <xsd:restriction base="dms:DateTime"/>
      </xsd:simpleType>
    </xsd:element>
    <xsd:element name="prdProcessTaxHTField0" ma:index="27" nillable="true" ma:taxonomy="true" ma:internalName="prdProcessTaxHTField0" ma:taxonomyFieldName="prdProcess" ma:displayName="Process" ma:fieldId="{7458416b-87c5-4f2a-97ed-9ee5dd1e516d}" ma:taxonomyMulti="true" ma:sspId="39d54842-4abd-4019-b0bf-19e71d696155" ma:termSetId="747d8a4a-b066-47e6-b826-8f1c93ac40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Version" ma:index="28" nillable="true" ma:displayName="Version" ma:internalName="NLLVersion" ma:readOnly="false">
      <xsd:simpleType>
        <xsd:restriction base="dms:Text"/>
      </xsd:simpleType>
    </xsd:element>
    <xsd:element name="NLLModifiedBy" ma:index="29" nillable="true" ma:displayName="Upprättad av" ma:hidden="true" ma:internalName="NLLModifiedBy">
      <xsd:simpleType>
        <xsd:restriction base="dms:Text"/>
      </xsd:simpleType>
    </xsd:element>
    <xsd:element name="NLLDocumentIDValue" ma:index="30" nillable="true" ma:displayName="Dokument-Id Värde" ma:hidden="true" ma:internalName="NLLDocumentIDValue">
      <xsd:simpleType>
        <xsd:restriction base="dms:Text"/>
      </xsd:simpleType>
    </xsd:element>
    <xsd:element name="NLLPublishingstatus" ma:index="31" nillable="true" ma:displayName="Publiceringsstatus" ma:internalName="NLLPublishingstatus" ma:readOnly="false">
      <xsd:simpleType>
        <xsd:restriction base="dms:Choice">
          <xsd:enumeration value="Ej Publicerad"/>
          <xsd:enumeration value="Publicerad"/>
          <xsd:enumeration value="Avpublicerad"/>
          <xsd:enumeration value="Revidering krävs"/>
          <xsd:enumeration value="Revidering pågår"/>
        </xsd:restriction>
      </xsd:simpleType>
    </xsd:element>
    <xsd:element name="NLLDiarienummer" ma:index="32" nillable="true" ma:displayName="Diarienummer" ma:description="" ma:internalName="NLLDiarienummer" ma:readOnly="false">
      <xsd:simpleType>
        <xsd:restriction base="dms:Text"/>
      </xsd:simpleType>
    </xsd:element>
    <xsd:element name="NLLPublishDate" ma:index="34" nillable="true" ma:displayName="Publiceringsdatum" ma:format="DateOnly" ma:hidden="true" ma:internalName="NLLPublishDate">
      <xsd:simpleType>
        <xsd:restriction base="dms:DateTime"/>
      </xsd:simpleType>
    </xsd:element>
    <xsd:element name="NLLInformationCollectionTaxHTField0" ma:index="35" nillable="true" ma:taxonomy="true" ma:internalName="NLLInformationCollectionTaxHTField0" ma:taxonomyFieldName="NLLInformationCollection" ma:displayName="Informationssamling" ma:fieldId="{5965f86f-d738-4017-88d8-24d6ef34a791}" ma:taxonomyMulti="true" ma:sspId="39d54842-4abd-4019-b0bf-19e71d696155" ma:termSetId="60e00f7a-77a4-4c71-b63e-bae2eb97b3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ProducerPlaceTaxHTField0" ma:index="37" nillable="true" ma:taxonomy="true" ma:internalName="NLLProducerPlaceTaxHTField0" ma:taxonomyFieldName="NLLProducerPlace" ma:displayName="Producentplats" ma:fieldId="{e174ebea-294d-44bc-9c09-0f97f1197811}" ma:sspId="39d54842-4abd-4019-b0bf-19e71d696155" ma:termSetId="45f1cc5b-3028-4a82-8c90-ecfb5e2e86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EstablishedBy" ma:index="38" ma:displayName="Upprättad av" ma:list="UserInfo" ma:SharePointGroup="0" ma:internalName="NLLEstablished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LLEstablishedByQuickpart" ma:index="39" nillable="true" ma:displayName="Upprättad av Quickpart" ma:hidden="true" ma:internalName="NLLEstablishedByQuickpart">
      <xsd:simpleType>
        <xsd:restriction base="dms:Text"/>
      </xsd:simpleType>
    </xsd:element>
    <xsd:element name="VersionComment" ma:index="40" nillable="true" ma:displayName="Versionskommentar" ma:hidden="true" ma:internalName="VersionComment" ma:readOnly="false">
      <xsd:simpleType>
        <xsd:restriction base="dms:Text"/>
      </xsd:simpleType>
    </xsd:element>
    <xsd:element name="NLLPublishDateQuickpart" ma:index="41" nillable="true" ma:displayName="Publiceringsdatum Quickpart" ma:hidden="true" ma:internalName="NLLPublishDateQuickpart">
      <xsd:simpleType>
        <xsd:restriction base="dms:Text"/>
      </xsd:simpleType>
    </xsd:element>
    <xsd:element name="NLLLockWorkflows" ma:index="42" nillable="true" ma:displayName="ArbetsflödeKörs" ma:default="0" ma:hidden="true" ma:internalName="NLLLockWorkflows">
      <xsd:simpleType>
        <xsd:restriction base="dms:Boolean"/>
      </xsd:simpleType>
    </xsd:element>
    <xsd:element name="NLLPublished" ma:index="43" nillable="true" ma:displayName="Publicerad" ma:hidden="true" ma:internalName="NLLPublishe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918ce9-5289-4a18-805d-4141408e948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Spara ID" ma:description="Behåll ID vid tillägg." ma:hidden="true" ma:internalName="_dlc_DocIdPersistId" ma:readOnly="true">
      <xsd:simpleType>
        <xsd:restriction base="dms:Boolean"/>
      </xsd:simpleType>
    </xsd:element>
    <xsd:element name="TaxKeywordTaxHTField" ma:index="15" nillable="true" ma:taxonomy="true" ma:internalName="TaxKeywordTaxHTField" ma:taxonomyFieldName="TaxKeyword" ma:displayName="NLL-Nyckelord" ma:fieldId="{23f27201-bee3-471e-b2e7-b64fd8b7ca38}" ma:taxonomyMulti="true" ma:sspId="39d54842-4abd-4019-b0bf-19e71d69615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ec489-f745-4ed5-9c00-958a11aea6df" elementFormDefault="qualified">
    <xsd:import namespace="http://schemas.microsoft.com/office/2006/documentManagement/types"/>
    <xsd:import namespace="http://schemas.microsoft.com/office/infopath/2007/PartnerControls"/>
    <xsd:element name="VIS_DocumentId" ma:index="12" nillable="true" ma:displayName="Producentplats ID" ma:hidden="true" ma:internalName="VIS_Doc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umentStatus" ma:index="16" nillable="true" ma:displayName="Dokumentstatus" ma:hidden="true" ma:internalName="Dokumentstatus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ISResponsible" ma:index="20" ma:displayName="Ansvarig" ma:list="UserInfo" ma:internalName="VISResponsible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LLPublishDate xmlns="http://schemas.microsoft.com/sharepoint/v3">2022-01-03T23:00:00+00:00</NLLPublishDate>
    <NLLPublished xmlns="http://schemas.microsoft.com/sharepoint/v3" xsi:nil="true"/>
    <NLLPublishingstatus xmlns="http://schemas.microsoft.com/sharepoint/v3">Publicerad</NLLPublishingstatus>
    <NLLDocumentIDValue xmlns="http://schemas.microsoft.com/sharepoint/v3">ARBGRP651-1226513768-473</NLLDocumentIDValue>
    <NLLThinningTime xmlns="http://schemas.microsoft.com/sharepoint/v3">2025-01-03T23:00:00+00:00</NLLThinningTime>
    <NLLPublishDateQuickpart xmlns="http://schemas.microsoft.com/sharepoint/v3">2022-01-04</NLLPublishDateQuickpart>
    <NLLInformationCollectionTaxHTField0 xmlns="http://schemas.microsoft.com/sharepoint/v3">
      <Terms xmlns="http://schemas.microsoft.com/office/infopath/2007/PartnerControls"/>
    </NLLInformationCollectionTaxHTField0>
    <NLLLockWorkflows xmlns="http://schemas.microsoft.com/sharepoint/v3">false</NLLLockWorkflows>
    <NLLEstablishedByQuickpart xmlns="http://schemas.microsoft.com/sharepoint/v3">Kirsti Jussila</NLLEstablishedByQuickpart>
    <prdProcessTaxHTField0 xmlns="http://schemas.microsoft.com/sharepoint/v3">
      <Terms xmlns="http://schemas.microsoft.com/office/infopath/2007/PartnerControls"/>
    </prdProcessTaxHTField0>
    <AnsvarigQuickpart xmlns="http://schemas.microsoft.com/sharepoint/v3">Karin Larsson</AnsvarigQuickpart>
    <NLLEstablishedBy xmlns="http://schemas.microsoft.com/sharepoint/v3">
      <UserInfo>
        <DisplayName>Kirsti Jussila</DisplayName>
        <AccountId>266</AccountId>
        <AccountType/>
      </UserInfo>
    </NLLEstablishedBy>
    <NLLStakeholder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 Norrbotten</TermName>
          <TermId xmlns="http://schemas.microsoft.com/office/infopath/2007/PartnerControls">2ac66d7d-7456-4491-b0c4-3e1d538f92db</TermId>
        </TermInfo>
      </Terms>
    </NLLStakeholderTaxHTField0>
    <NLLDocumen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981e6eac-a633-4de2-91a2-d5e48e1c0d00</TermId>
        </TermInfo>
      </Terms>
    </NLLDocumentTypeTaxHTField0>
    <NLLVersion xmlns="http://schemas.microsoft.com/sharepoint/v3">1.0</NLLVersion>
    <NLLInformationclass xmlns="http://schemas.microsoft.com/sharepoint/v3">Publik</NLLInformationclass>
    <NLLModifiedBy xmlns="http://schemas.microsoft.com/sharepoint/v3">Kirsti Jussila</NLLModifiedBy>
    <NLLProducerPlac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Funktionsområde PaN</TermName>
          <TermId xmlns="http://schemas.microsoft.com/office/infopath/2007/PartnerControls">199dd295-cf0c-4bb3-a8df-1cc2e8325b2e</TermId>
        </TermInfo>
      </Terms>
    </NLLProducerPlaceTaxHTField0>
    <VersionComment xmlns="http://schemas.microsoft.com/sharepoint/v3" xsi:nil="true"/>
    <NLLDiarienummer xmlns="http://schemas.microsoft.com/sharepoint/v3" xsi:nil="true"/>
    <TaxKeywordTaxHTField xmlns="c7918ce9-5289-4a18-805d-4141408e948c">
      <Terms xmlns="http://schemas.microsoft.com/office/infopath/2007/PartnerControls"/>
    </TaxKeywordTaxHTField>
    <_dlc_DocId xmlns="c7918ce9-5289-4a18-805d-4141408e948c">ARBGRP651-1226513768-473</_dlc_DocId>
    <_dlc_DocIdUrl xmlns="c7918ce9-5289-4a18-805d-4141408e948c">
      <Url>http://spportal.extvis.local/process/administrativ/_layouts/15/DocIdRedir.aspx?ID=ARBGRP651-1226513768-473</Url>
      <Description>ARBGRP651-1226513768-473</Description>
    </_dlc_DocIdUrl>
    <_dlc_DocIdPersistId xmlns="c7918ce9-5289-4a18-805d-4141408e948c">true</_dlc_DocIdPersistId>
    <_dlc_ExpireDateSaved xmlns="http://schemas.microsoft.com/sharepoint/v3" xsi:nil="true"/>
    <_dlc_ExpireDate xmlns="http://schemas.microsoft.com/sharepoint/v3">2025-02-03T23:00:00+00:00</_dlc_ExpireDate>
    <VIS_DocumentId xmlns="e1dec489-f745-4ed5-9c00-958a11aea6df">
      <Url>https://samarbeta.nll.se/producentplats/funktionsomradepan/_layouts/15/DocIdRedir.aspx?ID=ARBGRP651-1226513768-473</Url>
      <Description>ARBGRP651-1226513768-473</Description>
    </VIS_DocumentId>
    <VISResponsible xmlns="e1dec489-f745-4ed5-9c00-958a11aea6df">
      <UserInfo>
        <DisplayName>Karin Larsson</DisplayName>
        <AccountId>955</AccountId>
        <AccountType/>
      </UserInfo>
    </VISResponsible>
    <DocumentStatus xmlns="e1dec489-f745-4ed5-9c00-958a11aea6df">
      <Url>https://samarbeta.nll.se/producentplats/funktionsomradepan/_layouts/15/wrkstat.aspx?List=1f33c634-3255-4d1d-b6f1-03a4b57b86f5&amp;WorkflowInstanceName=85fc9362-b2a2-4f00-b6a4-d71673f6e6ea</Url>
      <Description>Publicerad</Description>
    </DocumentStatus>
    <_dlc_Exempt xmlns="http://schemas.microsoft.com/sharepoint/v3">false</_dlc_Exempt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92914D-167F-4623-B6AB-8C813A7ABA73}"/>
</file>

<file path=customXml/itemProps2.xml><?xml version="1.0" encoding="utf-8"?>
<ds:datastoreItem xmlns:ds="http://schemas.openxmlformats.org/officeDocument/2006/customXml" ds:itemID="{D6348929-88BD-48ED-B6FE-FF6014453C81}"/>
</file>

<file path=customXml/itemProps3.xml><?xml version="1.0" encoding="utf-8"?>
<ds:datastoreItem xmlns:ds="http://schemas.openxmlformats.org/officeDocument/2006/customXml" ds:itemID="{E9FFD1E7-A037-4618-BA16-0F33BAA1533A}"/>
</file>

<file path=customXml/itemProps4.xml><?xml version="1.0" encoding="utf-8"?>
<ds:datastoreItem xmlns:ds="http://schemas.openxmlformats.org/officeDocument/2006/customXml" ds:itemID="{78210F11-D500-42C4-83F1-C7F8024806CF}"/>
</file>

<file path=customXml/itemProps5.xml><?xml version="1.0" encoding="utf-8"?>
<ds:datastoreItem xmlns:ds="http://schemas.openxmlformats.org/officeDocument/2006/customXml" ds:itemID="{0D6D22E7-C375-489C-8061-7A56345A40C4}"/>
</file>

<file path=docProps/app.xml><?xml version="1.0" encoding="utf-8"?>
<Properties xmlns="http://schemas.openxmlformats.org/officeDocument/2006/extended-properties" xmlns:vt="http://schemas.openxmlformats.org/officeDocument/2006/docPropsVTypes">
  <TotalTime>5631</TotalTime>
  <Words>787</Words>
  <Application>Microsoft Office PowerPoint</Application>
  <PresentationFormat>Bredbild</PresentationFormat>
  <Paragraphs>127</Paragraphs>
  <Slides>18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Office-tema</vt:lpstr>
      <vt:lpstr>Nära vård </vt:lpstr>
      <vt:lpstr>Presentationsmaterial och information</vt:lpstr>
      <vt:lpstr>Fem drivande krafter till varför vi behöver ställa om?</vt:lpstr>
      <vt:lpstr>Färre ska försörja fler</vt:lpstr>
      <vt:lpstr>Demografin i Norrbotten</vt:lpstr>
      <vt:lpstr>Delaktighet, kontinuitet och tillgänglighet</vt:lpstr>
      <vt:lpstr>Nära vård en fokusförflyttning</vt:lpstr>
      <vt:lpstr>PowerPoint-presentation</vt:lpstr>
      <vt:lpstr>PowerPoint-presentation</vt:lpstr>
      <vt:lpstr>Så här har målbilden tagits fram</vt:lpstr>
      <vt:lpstr>PowerPoint-presentation</vt:lpstr>
      <vt:lpstr>Min hälsa och välbefinnande</vt:lpstr>
      <vt:lpstr>Min egen kraft tas tillvara</vt:lpstr>
      <vt:lpstr>Patientkontrakt</vt:lpstr>
      <vt:lpstr>PowerPoint-presentation</vt:lpstr>
      <vt:lpstr>Patientkontraktets tre huvudområden</vt:lpstr>
      <vt:lpstr>Vad händer närmast inom området patientkontrakt?</vt:lpstr>
      <vt:lpstr>Reflektera tillsammans  över det ni hört </vt:lpstr>
    </vt:vector>
  </TitlesOfParts>
  <Company>Sverige Kommuner och Landsting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Nära vård Birgitta Salomonsson</dc:title>
  <dc:creator>Forsman Lena</dc:creator>
  <cp:keywords/>
  <cp:lastModifiedBy>Kirsti Jussila</cp:lastModifiedBy>
  <cp:revision>112</cp:revision>
  <dcterms:created xsi:type="dcterms:W3CDTF">2021-03-12T10:07:27Z</dcterms:created>
  <dcterms:modified xsi:type="dcterms:W3CDTF">2022-01-04T10:30:05Z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0x010100D7963E0E5B7A40E5AEA07389401D709F007B1238BBD93543428C20870054E92DBF0100907CEEA6569A954C976B7824CE75F91F</vt:lpwstr>
  </property>
  <property fmtid="{D5CDD505-2E9C-101B-9397-08002B2CF9AE}" pid="3" name="TaxKeyword">
    <vt:lpwstr/>
  </property>
  <property fmtid="{D5CDD505-2E9C-101B-9397-08002B2CF9AE}" pid="4" name="CareActionCodeSurgical">
    <vt:lpwstr/>
  </property>
  <property fmtid="{D5CDD505-2E9C-101B-9397-08002B2CF9AE}" pid="5" name="NLLProducerPlace">
    <vt:lpwstr>6944</vt:lpwstr>
  </property>
  <property fmtid="{D5CDD505-2E9C-101B-9397-08002B2CF9AE}" pid="6" name="NLLApprovedByQuickPart">
    <vt:lpwstr/>
  </property>
  <property fmtid="{D5CDD505-2E9C-101B-9397-08002B2CF9AE}" pid="7" name="NLLInformationCollection">
    <vt:lpwstr/>
  </property>
  <property fmtid="{D5CDD505-2E9C-101B-9397-08002B2CF9AE}" pid="8" name="NLLProjectDescription">
    <vt:lpwstr/>
  </property>
  <property fmtid="{D5CDD505-2E9C-101B-9397-08002B2CF9AE}" pid="9" name="PsychiatricCodeTaxHTField0">
    <vt:lpwstr/>
  </property>
  <property fmtid="{D5CDD505-2E9C-101B-9397-08002B2CF9AE}" pid="10" name="NLLStakeholder">
    <vt:lpwstr>1687;#|2ac66d7d-7456-4491-b0c4-3e1d538f92db</vt:lpwstr>
  </property>
  <property fmtid="{D5CDD505-2E9C-101B-9397-08002B2CF9AE}" pid="11" name="TLVCodeDiagnosisTaxHTField0">
    <vt:lpwstr/>
  </property>
  <property fmtid="{D5CDD505-2E9C-101B-9397-08002B2CF9AE}" pid="12" name="NPUCode">
    <vt:lpwstr/>
  </property>
  <property fmtid="{D5CDD505-2E9C-101B-9397-08002B2CF9AE}" pid="13" name="NLLClosureDate">
    <vt:lpwstr/>
  </property>
  <property fmtid="{D5CDD505-2E9C-101B-9397-08002B2CF9AE}" pid="14" name="NLLProducerplaceID">
    <vt:lpwstr/>
  </property>
  <property fmtid="{D5CDD505-2E9C-101B-9397-08002B2CF9AE}" pid="15" name="Godkänn dokument(1)">
    <vt:lpwstr>, </vt:lpwstr>
  </property>
  <property fmtid="{D5CDD505-2E9C-101B-9397-08002B2CF9AE}" pid="16" name="NLLPublishedTemplate">
    <vt:lpwstr/>
  </property>
  <property fmtid="{D5CDD505-2E9C-101B-9397-08002B2CF9AE}" pid="17" name="NLLWFComment">
    <vt:lpwstr/>
  </property>
  <property fmtid="{D5CDD505-2E9C-101B-9397-08002B2CF9AE}" pid="18" name="NLLPTCName">
    <vt:lpwstr/>
  </property>
  <property fmtid="{D5CDD505-2E9C-101B-9397-08002B2CF9AE}" pid="19" name="SpecialtyTaxHTField0">
    <vt:lpwstr/>
  </property>
  <property fmtid="{D5CDD505-2E9C-101B-9397-08002B2CF9AE}" pid="20" name="CareActionCodeNonSurgical">
    <vt:lpwstr/>
  </property>
  <property fmtid="{D5CDD505-2E9C-101B-9397-08002B2CF9AE}" pid="21" name="AnalysisNameTaxHTField0">
    <vt:lpwstr/>
  </property>
  <property fmtid="{D5CDD505-2E9C-101B-9397-08002B2CF9AE}" pid="22" name="Specialty">
    <vt:lpwstr/>
  </property>
  <property fmtid="{D5CDD505-2E9C-101B-9397-08002B2CF9AE}" pid="23" name="NLLProjectUrl">
    <vt:lpwstr/>
  </property>
  <property fmtid="{D5CDD505-2E9C-101B-9397-08002B2CF9AE}" pid="24" name="NLLSteeringGroup">
    <vt:lpwstr/>
  </property>
  <property fmtid="{D5CDD505-2E9C-101B-9397-08002B2CF9AE}" pid="25" name="NLLMeetingTypeTaxHTField0">
    <vt:lpwstr/>
  </property>
  <property fmtid="{D5CDD505-2E9C-101B-9397-08002B2CF9AE}" pid="26" name="NLLTemplateStatus">
    <vt:lpwstr/>
  </property>
  <property fmtid="{D5CDD505-2E9C-101B-9397-08002B2CF9AE}" pid="27" name="CareActionCodeSurgicalTaxHTField0">
    <vt:lpwstr/>
  </property>
  <property fmtid="{D5CDD505-2E9C-101B-9397-08002B2CF9AE}" pid="28" name="PharmaceuticalCodeTaxHTField0">
    <vt:lpwstr/>
  </property>
  <property fmtid="{D5CDD505-2E9C-101B-9397-08002B2CF9AE}" pid="29" name="Granska dokument(1)">
    <vt:lpwstr>, </vt:lpwstr>
  </property>
  <property fmtid="{D5CDD505-2E9C-101B-9397-08002B2CF9AE}" pid="30" name="NLLProjectLeader">
    <vt:lpwstr/>
  </property>
  <property fmtid="{D5CDD505-2E9C-101B-9397-08002B2CF9AE}" pid="31" name="NLLDecisionLevelManagedTaxHTField0">
    <vt:lpwstr/>
  </property>
  <property fmtid="{D5CDD505-2E9C-101B-9397-08002B2CF9AE}" pid="34" name="NLLDefaultTemplate">
    <vt:lpwstr/>
  </property>
  <property fmtid="{D5CDD505-2E9C-101B-9397-08002B2CF9AE}" pid="35" name="NLLProjectVisitor">
    <vt:lpwstr/>
  </property>
  <property fmtid="{D5CDD505-2E9C-101B-9397-08002B2CF9AE}" pid="36" name="NLLApprovedBy">
    <vt:lpwstr/>
  </property>
  <property fmtid="{D5CDD505-2E9C-101B-9397-08002B2CF9AE}" pid="37" name="NLLDecisionLevelManaged">
    <vt:lpwstr/>
  </property>
  <property fmtid="{D5CDD505-2E9C-101B-9397-08002B2CF9AE}" pid="38" name="CompulsoryAction">
    <vt:lpwstr/>
  </property>
  <property fmtid="{D5CDD505-2E9C-101B-9397-08002B2CF9AE}" pid="39" name="NLLProjectDivisionTaxHTField0">
    <vt:lpwstr/>
  </property>
  <property fmtid="{D5CDD505-2E9C-101B-9397-08002B2CF9AE}" pid="40" name="ICD10CodeTaxHTField0">
    <vt:lpwstr/>
  </property>
  <property fmtid="{D5CDD505-2E9C-101B-9397-08002B2CF9AE}" pid="41" name="Godkänn dokument">
    <vt:lpwstr>, </vt:lpwstr>
  </property>
  <property fmtid="{D5CDD505-2E9C-101B-9397-08002B2CF9AE}" pid="42" name="NLLProjectOwner">
    <vt:lpwstr/>
  </property>
  <property fmtid="{D5CDD505-2E9C-101B-9397-08002B2CF9AE}" pid="43" name="NPUCodeTaxHTField0">
    <vt:lpwstr/>
  </property>
  <property fmtid="{D5CDD505-2E9C-101B-9397-08002B2CF9AE}" pid="44" name="NLLTemplateFolderDescription">
    <vt:lpwstr/>
  </property>
  <property fmtid="{D5CDD505-2E9C-101B-9397-08002B2CF9AE}" pid="45" name="TLVCodeAction">
    <vt:lpwstr/>
  </property>
  <property fmtid="{D5CDD505-2E9C-101B-9397-08002B2CF9AE}" pid="46" name="RadiologicalCode">
    <vt:lpwstr/>
  </property>
  <property fmtid="{D5CDD505-2E9C-101B-9397-08002B2CF9AE}" pid="47" name="References">
    <vt:lpwstr/>
  </property>
  <property fmtid="{D5CDD505-2E9C-101B-9397-08002B2CF9AE}" pid="48" name="prdProcess">
    <vt:lpwstr/>
  </property>
  <property fmtid="{D5CDD505-2E9C-101B-9397-08002B2CF9AE}" pid="49" name="NLLProjectOrderStatus">
    <vt:lpwstr/>
  </property>
  <property fmtid="{D5CDD505-2E9C-101B-9397-08002B2CF9AE}" pid="51" name="NLLReferenceGroup">
    <vt:lpwstr/>
  </property>
  <property fmtid="{D5CDD505-2E9C-101B-9397-08002B2CF9AE}" pid="52" name="TLVCodeDiagnosis">
    <vt:lpwstr/>
  </property>
  <property fmtid="{D5CDD505-2E9C-101B-9397-08002B2CF9AE}" pid="53" name="PharmaceuticalCode">
    <vt:lpwstr/>
  </property>
  <property fmtid="{D5CDD505-2E9C-101B-9397-08002B2CF9AE}" pid="54" name="NLLInitiationDate">
    <vt:lpwstr/>
  </property>
  <property fmtid="{D5CDD505-2E9C-101B-9397-08002B2CF9AE}" pid="56" name="ReferencesTaxHTField0">
    <vt:lpwstr/>
  </property>
  <property fmtid="{D5CDD505-2E9C-101B-9397-08002B2CF9AE}" pid="57" name="NLLWindingUpDate">
    <vt:lpwstr/>
  </property>
  <property fmtid="{D5CDD505-2E9C-101B-9397-08002B2CF9AE}" pid="58" name="TLVCodeActionTaxHTField0">
    <vt:lpwstr/>
  </property>
  <property fmtid="{D5CDD505-2E9C-101B-9397-08002B2CF9AE}" pid="59" name="NLLProjectNr">
    <vt:lpwstr/>
  </property>
  <property fmtid="{D5CDD505-2E9C-101B-9397-08002B2CF9AE}" pid="60" name="Granska dokument">
    <vt:lpwstr>, </vt:lpwstr>
  </property>
  <property fmtid="{D5CDD505-2E9C-101B-9397-08002B2CF9AE}" pid="61" name="NLLProjectTypeTaxHTField0">
    <vt:lpwstr/>
  </property>
  <property fmtid="{D5CDD505-2E9C-101B-9397-08002B2CF9AE}" pid="62" name="NLLPTCProcessTeam">
    <vt:lpwstr/>
  </property>
  <property fmtid="{D5CDD505-2E9C-101B-9397-08002B2CF9AE}" pid="63" name="RadiologicalCodeTaxHTField0">
    <vt:lpwstr/>
  </property>
  <property fmtid="{D5CDD505-2E9C-101B-9397-08002B2CF9AE}" pid="64" name="NLLImplementationDate">
    <vt:lpwstr/>
  </property>
  <property fmtid="{D5CDD505-2E9C-101B-9397-08002B2CF9AE}" pid="65" name="NLLProjectDivision">
    <vt:lpwstr/>
  </property>
  <property fmtid="{D5CDD505-2E9C-101B-9397-08002B2CF9AE}" pid="66" name="PsychiatricCode">
    <vt:lpwstr/>
  </property>
  <property fmtid="{D5CDD505-2E9C-101B-9397-08002B2CF9AE}" pid="67" name="Publicera dokument">
    <vt:lpwstr>, </vt:lpwstr>
  </property>
  <property fmtid="{D5CDD505-2E9C-101B-9397-08002B2CF9AE}" pid="68" name="NLLProjectType">
    <vt:lpwstr/>
  </property>
  <property fmtid="{D5CDD505-2E9C-101B-9397-08002B2CF9AE}" pid="69" name="AnalysisName">
    <vt:lpwstr/>
  </property>
  <property fmtid="{D5CDD505-2E9C-101B-9397-08002B2CF9AE}" pid="70" name="NLLMtptCodeTaxHTField0">
    <vt:lpwstr/>
  </property>
  <property fmtid="{D5CDD505-2E9C-101B-9397-08002B2CF9AE}" pid="71" name="NLLLatestProjectTrackingDate">
    <vt:lpwstr/>
  </property>
  <property fmtid="{D5CDD505-2E9C-101B-9397-08002B2CF9AE}" pid="72" name="NLLDocumentType">
    <vt:lpwstr>1021</vt:lpwstr>
  </property>
  <property fmtid="{D5CDD505-2E9C-101B-9397-08002B2CF9AE}" pid="73" name="NLLProjectTypeText">
    <vt:lpwstr/>
  </property>
  <property fmtid="{D5CDD505-2E9C-101B-9397-08002B2CF9AE}" pid="74" name="NLLEstablishingDate">
    <vt:lpwstr/>
  </property>
  <property fmtid="{D5CDD505-2E9C-101B-9397-08002B2CF9AE}" pid="75" name="NLLProjectMember">
    <vt:lpwstr/>
  </property>
  <property fmtid="{D5CDD505-2E9C-101B-9397-08002B2CF9AE}" pid="76" name="NLLProcessTeamLookup">
    <vt:lpwstr/>
  </property>
  <property fmtid="{D5CDD505-2E9C-101B-9397-08002B2CF9AE}" pid="77" name="CareActionCodeNonSurgicalTaxHTField0">
    <vt:lpwstr/>
  </property>
  <property fmtid="{D5CDD505-2E9C-101B-9397-08002B2CF9AE}" pid="78" name="CompulsoryActionTaxHTField0">
    <vt:lpwstr/>
  </property>
  <property fmtid="{D5CDD505-2E9C-101B-9397-08002B2CF9AE}" pid="79" name="NLLMeetingType">
    <vt:lpwstr/>
  </property>
  <property fmtid="{D5CDD505-2E9C-101B-9397-08002B2CF9AE}" pid="80" name="NLLProjectLeaderDiv">
    <vt:lpwstr/>
  </property>
  <property fmtid="{D5CDD505-2E9C-101B-9397-08002B2CF9AE}" pid="81" name="NLLProjectName">
    <vt:lpwstr/>
  </property>
  <property fmtid="{D5CDD505-2E9C-101B-9397-08002B2CF9AE}" pid="83" name="NLLMtptCode">
    <vt:lpwstr/>
  </property>
  <property fmtid="{D5CDD505-2E9C-101B-9397-08002B2CF9AE}" pid="84" name="ICD10Code">
    <vt:lpwstr/>
  </property>
  <property fmtid="{D5CDD505-2E9C-101B-9397-08002B2CF9AE}" pid="85" name="NLLProjectStatus">
    <vt:lpwstr/>
  </property>
  <property fmtid="{D5CDD505-2E9C-101B-9397-08002B2CF9AE}" pid="86" name="_dlc_policyId">
    <vt:lpwstr>0x010100D7963E0E5B7A40E5AEA07389401D709F007B1238BBD93543428C20870054E92DBF|1214505165</vt:lpwstr>
  </property>
  <property fmtid="{D5CDD505-2E9C-101B-9397-08002B2CF9AE}" pid="89" name="ItemRetentionFormula">
    <vt:lpwstr>&lt;formula id="Microsoft.Office.RecordsManagement.PolicyFeatures.Expiration.Formula.BuiltIn"&gt;&lt;number&gt;1&lt;/number&gt;&lt;property&gt;NLLThinningTime&lt;/property&gt;&lt;propertyid&gt;2793489f-7251-475b-a975-480031914936&lt;/propertyid&gt;&lt;period&gt;months&lt;/period&gt;&lt;/formula&gt;</vt:lpwstr>
  </property>
  <property fmtid="{D5CDD505-2E9C-101B-9397-08002B2CF9AE}" pid="91" name="_dlc_DocIdItemGuid">
    <vt:lpwstr>cb3a79cc-6eee-4ec7-a399-73ddef42488d</vt:lpwstr>
  </property>
  <property fmtid="{D5CDD505-2E9C-101B-9397-08002B2CF9AE}" pid="93" name="TaxCatchAll">
    <vt:lpwstr>6944;#;#1021;#;#1687;#</vt:lpwstr>
  </property>
  <property fmtid="{D5CDD505-2E9C-101B-9397-08002B2CF9AE}" pid="95" name="Order">
    <vt:r8>1979400</vt:r8>
  </property>
  <property fmtid="{D5CDD505-2E9C-101B-9397-08002B2CF9AE}" pid="96" name="xd_ProgID">
    <vt:lpwstr/>
  </property>
  <property fmtid="{D5CDD505-2E9C-101B-9397-08002B2CF9AE}" pid="97" name="_SourceUrl">
    <vt:lpwstr/>
  </property>
  <property fmtid="{D5CDD505-2E9C-101B-9397-08002B2CF9AE}" pid="98" name="_SharedFileIndex">
    <vt:lpwstr/>
  </property>
  <property fmtid="{D5CDD505-2E9C-101B-9397-08002B2CF9AE}" pid="99" name="TemplateUrl">
    <vt:lpwstr/>
  </property>
  <property fmtid="{D5CDD505-2E9C-101B-9397-08002B2CF9AE}" pid="101" name="NLLDecisionLevelGoverning">
    <vt:lpwstr/>
  </property>
  <property fmtid="{D5CDD505-2E9C-101B-9397-08002B2CF9AE}" pid="102" name="NLLFactOwner">
    <vt:lpwstr/>
  </property>
  <property fmtid="{D5CDD505-2E9C-101B-9397-08002B2CF9AE}" pid="103" name="NLLFactOwnerText">
    <vt:lpwstr/>
  </property>
  <property fmtid="{D5CDD505-2E9C-101B-9397-08002B2CF9AE}" pid="104" name="xd_Signature">
    <vt:bool>false</vt:bool>
  </property>
  <property fmtid="{D5CDD505-2E9C-101B-9397-08002B2CF9AE}" pid="105" name="NLLDecisionLevel">
    <vt:lpwstr/>
  </property>
  <property fmtid="{D5CDD505-2E9C-101B-9397-08002B2CF9AE}" pid="106" name="NLLPTCProcessLeader">
    <vt:lpwstr/>
  </property>
  <property fmtid="{D5CDD505-2E9C-101B-9397-08002B2CF9AE}" pid="108" name="NLLPTCVISEditor">
    <vt:lpwstr/>
  </property>
</Properties>
</file>